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59" autoAdjust="0"/>
    <p:restoredTop sz="94660"/>
  </p:normalViewPr>
  <p:slideViewPr>
    <p:cSldViewPr snapToGrid="0">
      <p:cViewPr varScale="1">
        <p:scale>
          <a:sx n="94" d="100"/>
          <a:sy n="94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DD90EC3-B859-4EF7-8592-373E58BD1D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34B61531-E27E-450E-B4E5-21F136D437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697906E-F264-4FE8-9FAF-8CE43E386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DCC4-5415-46A2-A108-0B2889C1F3C5}" type="datetimeFigureOut">
              <a:rPr lang="zh-TW" altLang="en-US" smtClean="0"/>
              <a:t>2020/12/15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9DD9AC2-1BF2-427B-8716-056DFAF24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9D44F81-3599-4372-A55F-16D31BE06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6607-B41F-4BF7-9C1A-19E383AB1E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2542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E7EEA35-1206-439F-83CE-3BBB7C114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C63005D-7896-4AD6-91DB-2B50FDC972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EF0C61C-9275-42BD-927C-35A1EB56D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DCC4-5415-46A2-A108-0B2889C1F3C5}" type="datetimeFigureOut">
              <a:rPr lang="zh-TW" altLang="en-US" smtClean="0"/>
              <a:t>2020/12/15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A7E12EB-F0B0-4128-A708-5DA73A93B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72C8753-2CBE-43A4-842D-C0ACCFD79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6607-B41F-4BF7-9C1A-19E383AB1E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9804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0ED8AA2D-CB7C-4A1D-A48F-338B350895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7ED3AAF-48D4-4CF1-A262-E67F100D1C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FD97D8-53D3-4113-B2BF-42273DA4F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DCC4-5415-46A2-A108-0B2889C1F3C5}" type="datetimeFigureOut">
              <a:rPr lang="zh-TW" altLang="en-US" smtClean="0"/>
              <a:t>2020/12/15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DD3A498-3F55-40CE-A027-244E5F957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32440AF-58D4-411A-B876-13C57C8DC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6607-B41F-4BF7-9C1A-19E383AB1E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423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B69BDEB-44CC-4485-9292-DF50597AA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900CFA7-9015-4C0A-9B0E-3B1B852752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689F1DB-138D-4D61-8E97-A6C425DBE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DCC4-5415-46A2-A108-0B2889C1F3C5}" type="datetimeFigureOut">
              <a:rPr lang="zh-TW" altLang="en-US" smtClean="0"/>
              <a:t>2020/12/15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653F4A5-68D9-4708-9AD1-82E737CBE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A34C7B6-22DC-4C92-8DF0-FEFF72CD9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6607-B41F-4BF7-9C1A-19E383AB1E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5609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F6B0B8B-171E-4AEA-934C-46540DD42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23DF9F8-819A-4027-9490-59E21559FE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3E5D14E-CD6E-4E54-A83D-BEE9E1E5F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DCC4-5415-46A2-A108-0B2889C1F3C5}" type="datetimeFigureOut">
              <a:rPr lang="zh-TW" altLang="en-US" smtClean="0"/>
              <a:t>2020/12/15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967942-C7E6-4840-B790-02B4CA16D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B582EAE-95DE-4D9E-ABA5-31E0A1966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6607-B41F-4BF7-9C1A-19E383AB1E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3845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A35F0-0106-476B-BD58-126F139A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322B4C5-A64B-420B-91DC-31EABE2CB5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925D43A-6393-4FCD-B019-AE7B68D7D0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34D82D8-9224-4D11-B591-4C424B1E9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DCC4-5415-46A2-A108-0B2889C1F3C5}" type="datetimeFigureOut">
              <a:rPr lang="zh-TW" altLang="en-US" smtClean="0"/>
              <a:t>2020/12/15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B6582FE-AF59-449F-A1E1-1B959B897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239512-8CF1-4FE4-ADB7-318895E46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6607-B41F-4BF7-9C1A-19E383AB1E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7868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FF7E81-9D16-41EA-BD3E-E347C56CF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2D6FD0F-A4ED-46AD-8BC2-455247B61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02C5F3B-04B7-4426-80B4-C28E28488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710B181-93AB-484D-B0DC-4DFEB94457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429019C-74D7-405A-9A55-5B23818AD9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11C56508-C2FD-4D53-B841-A5C78B727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DCC4-5415-46A2-A108-0B2889C1F3C5}" type="datetimeFigureOut">
              <a:rPr lang="zh-TW" altLang="en-US" smtClean="0"/>
              <a:t>2020/12/15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51F9E08-7A22-4320-AD58-00274E81C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C16EC109-F221-4787-9DC9-0CA5D7F8F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6607-B41F-4BF7-9C1A-19E383AB1E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7128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6A6081-E264-4B30-AC27-670F21840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3DF6D4E-E5F2-414C-B376-D1D9973E4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DCC4-5415-46A2-A108-0B2889C1F3C5}" type="datetimeFigureOut">
              <a:rPr lang="zh-TW" altLang="en-US" smtClean="0"/>
              <a:t>2020/12/15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9FE4095-4AD0-4B83-B923-9C831A732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B9A1042B-98CE-4E9D-A551-6925C9F7F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6607-B41F-4BF7-9C1A-19E383AB1E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1538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5E654842-5EC2-4029-85BE-A59AD9BCE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DCC4-5415-46A2-A108-0B2889C1F3C5}" type="datetimeFigureOut">
              <a:rPr lang="zh-TW" altLang="en-US" smtClean="0"/>
              <a:t>2020/12/15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DC79DC24-6FAD-49A0-BD48-0BEEF1668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1EE6F60-47B5-43E2-9A16-7A79FA0B1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6607-B41F-4BF7-9C1A-19E383AB1E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5431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5BF74A1-6CF8-4563-B585-17932D4E9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9E9D30E-2CCA-42D6-91A4-51B174BBC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B28F3B0-BA20-4921-9A6F-DC49D9D082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409D5F-8895-4501-8F3A-86AC1E48C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DCC4-5415-46A2-A108-0B2889C1F3C5}" type="datetimeFigureOut">
              <a:rPr lang="zh-TW" altLang="en-US" smtClean="0"/>
              <a:t>2020/12/15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5DDEE25-9837-4E28-896E-B27F63308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7ADEECC-CAD3-4553-A4DF-979C7D9FA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6607-B41F-4BF7-9C1A-19E383AB1E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7547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B326AC8-9A23-420D-ADD0-8BB506A48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C8601D7F-DCF0-4571-B6D7-CC30B4D395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ACE8939-F28F-40F5-AB6E-A906C185C1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D2004D9-1B75-43CC-BE26-11E0EE5C3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DCC4-5415-46A2-A108-0B2889C1F3C5}" type="datetimeFigureOut">
              <a:rPr lang="zh-TW" altLang="en-US" smtClean="0"/>
              <a:t>2020/12/15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C91CCFC-95A1-4C6C-A887-618EBF621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C867718-D750-4825-9139-1A4D28D3E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56607-B41F-4BF7-9C1A-19E383AB1E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5719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EDE93BE0-52B1-4896-B14E-7009F5E3D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9C91A03-91C7-46FA-8899-518DEA27F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75E708D-438F-4924-8A61-37A51AF96C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8DCC4-5415-46A2-A108-0B2889C1F3C5}" type="datetimeFigureOut">
              <a:rPr lang="zh-TW" altLang="en-US" smtClean="0"/>
              <a:t>2020/12/15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D0596F5-7413-4536-918D-338D302B51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CB45297-8E91-4940-92A4-9CF70EA4BA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56607-B41F-4BF7-9C1A-19E383AB1E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8622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3113F29-9DA7-4EC3-B720-9F4332CE01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Same Offering Date</a:t>
            </a:r>
            <a:br>
              <a:rPr lang="en-US" altLang="zh-TW" dirty="0"/>
            </a:br>
            <a:r>
              <a:rPr lang="en-US" altLang="zh-TW" dirty="0"/>
              <a:t>callable and noncallable spread</a:t>
            </a:r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A787B17-BA19-4C2F-990D-2F36267B45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19263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3E23E10-067B-428A-BC35-A2725963B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88771"/>
          </a:xfrm>
        </p:spPr>
        <p:txBody>
          <a:bodyPr/>
          <a:lstStyle/>
          <a:p>
            <a:r>
              <a:rPr lang="en-US" altLang="zh-TW" dirty="0"/>
              <a:t>Step1:</a:t>
            </a:r>
            <a:r>
              <a:rPr lang="zh-TW" altLang="en-US" dirty="0"/>
              <a:t>取出符合條件之債券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EC8DA8D-7FC9-46CA-A9C9-56C3338E95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1056"/>
            <a:ext cx="10515600" cy="4585907"/>
          </a:xfrm>
        </p:spPr>
        <p:txBody>
          <a:bodyPr/>
          <a:lstStyle/>
          <a:p>
            <a:r>
              <a:rPr lang="zh-TW" altLang="en-US" dirty="0"/>
              <a:t>時間</a:t>
            </a:r>
            <a:r>
              <a:rPr lang="en-US" altLang="zh-TW" dirty="0"/>
              <a:t>:1990/01~2018/06</a:t>
            </a:r>
          </a:p>
          <a:p>
            <a:r>
              <a:rPr lang="en-US" altLang="zh-TW" dirty="0"/>
              <a:t>(102054)</a:t>
            </a:r>
          </a:p>
          <a:p>
            <a:endParaRPr lang="en-US" altLang="zh-TW" dirty="0"/>
          </a:p>
          <a:p>
            <a:r>
              <a:rPr lang="en-US" altLang="zh-TW" dirty="0"/>
              <a:t>ISSUER_ID, ISSUE_ID, OFFERING_DATE, MATURITY, CALLABLE, OFFERING_YIELD</a:t>
            </a:r>
          </a:p>
          <a:p>
            <a:r>
              <a:rPr lang="zh-TW" altLang="en-US" dirty="0"/>
              <a:t>留下同一個</a:t>
            </a:r>
            <a:r>
              <a:rPr lang="en-US" altLang="zh-TW" dirty="0"/>
              <a:t>ISSUER_ID</a:t>
            </a:r>
            <a:r>
              <a:rPr lang="zh-TW" altLang="en-US" dirty="0"/>
              <a:t>在同一天有發行兩張以上債券</a:t>
            </a:r>
            <a:endParaRPr lang="en-US" altLang="zh-TW" dirty="0"/>
          </a:p>
          <a:p>
            <a:r>
              <a:rPr lang="en-US" altLang="zh-TW" dirty="0"/>
              <a:t>(20438)</a:t>
            </a:r>
          </a:p>
        </p:txBody>
      </p:sp>
    </p:spTree>
    <p:extLst>
      <p:ext uri="{BB962C8B-B14F-4D97-AF65-F5344CB8AC3E}">
        <p14:creationId xmlns:p14="http://schemas.microsoft.com/office/powerpoint/2010/main" val="3383784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DD03E91-1470-4CFC-8EB7-F9B240FC9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Step2:</a:t>
            </a:r>
            <a:r>
              <a:rPr lang="zh-TW" altLang="en-US" dirty="0"/>
              <a:t>留下有資料且有</a:t>
            </a:r>
            <a:r>
              <a:rPr lang="en-US" altLang="zh-TW" dirty="0"/>
              <a:t>callable &amp; noncallable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C7C767E-E294-4885-90C6-ABD385B739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zh-TW" altLang="en-US" dirty="0"/>
              <a:t>只留下</a:t>
            </a:r>
            <a:r>
              <a:rPr lang="en-US" altLang="zh-TW" dirty="0"/>
              <a:t>OFFERING_YIELD</a:t>
            </a:r>
            <a:r>
              <a:rPr lang="zh-TW" altLang="en-US" dirty="0"/>
              <a:t>有值且</a:t>
            </a:r>
            <a:r>
              <a:rPr lang="en-US" altLang="zh-TW" dirty="0"/>
              <a:t>CALLABLE</a:t>
            </a:r>
            <a:r>
              <a:rPr lang="zh-TW" altLang="en-US" dirty="0"/>
              <a:t>欄位有資料的債券</a:t>
            </a:r>
            <a:endParaRPr lang="en-US" altLang="zh-TW" dirty="0"/>
          </a:p>
          <a:p>
            <a:r>
              <a:rPr lang="zh-TW" altLang="en-US" dirty="0"/>
              <a:t>留下依然符合條件的債券</a:t>
            </a:r>
            <a:endParaRPr lang="en-US" altLang="zh-TW" dirty="0"/>
          </a:p>
          <a:p>
            <a:r>
              <a:rPr lang="en-US" altLang="zh-TW" dirty="0"/>
              <a:t>(1535)</a:t>
            </a:r>
          </a:p>
          <a:p>
            <a:endParaRPr lang="en-US" altLang="zh-TW" dirty="0"/>
          </a:p>
          <a:p>
            <a:r>
              <a:rPr lang="zh-TW" altLang="en-US" dirty="0"/>
              <a:t>只留下同一</a:t>
            </a:r>
            <a:r>
              <a:rPr lang="en-US" altLang="zh-TW" dirty="0"/>
              <a:t>ISSUER_ID</a:t>
            </a:r>
            <a:r>
              <a:rPr lang="zh-TW" altLang="en-US" dirty="0"/>
              <a:t>在同一天有發行兩張以上且至少有一張</a:t>
            </a:r>
            <a:r>
              <a:rPr lang="en-US" altLang="zh-TW" dirty="0"/>
              <a:t>callable</a:t>
            </a:r>
            <a:r>
              <a:rPr lang="zh-TW" altLang="en-US" dirty="0"/>
              <a:t>與</a:t>
            </a:r>
            <a:r>
              <a:rPr lang="en-US" altLang="zh-TW" dirty="0"/>
              <a:t>noncallable</a:t>
            </a:r>
          </a:p>
          <a:p>
            <a:r>
              <a:rPr lang="en-US" altLang="zh-TW" dirty="0"/>
              <a:t>(331)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44826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ADD01C-A441-4FD0-844F-1DF2C103A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Step3:</a:t>
            </a:r>
            <a:r>
              <a:rPr lang="zh-TW" altLang="en-US" dirty="0"/>
              <a:t>計算</a:t>
            </a:r>
            <a:r>
              <a:rPr lang="en-US" altLang="zh-TW" dirty="0"/>
              <a:t>spread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D071978-B715-47EE-8C1C-7334EE2C59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每張債券計算出發行年限</a:t>
            </a:r>
            <a:endParaRPr lang="en-US" altLang="zh-TW" dirty="0"/>
          </a:p>
          <a:p>
            <a:r>
              <a:rPr lang="en-US" altLang="zh-TW" dirty="0"/>
              <a:t>Treasury Bill Rate(1y,2y,3y,5y,7y,20y,30y)</a:t>
            </a:r>
          </a:p>
          <a:p>
            <a:r>
              <a:rPr lang="zh-TW" altLang="en-US" dirty="0"/>
              <a:t>發行日的年限下，</a:t>
            </a:r>
            <a:r>
              <a:rPr lang="en-US" altLang="zh-TW" dirty="0"/>
              <a:t>Treasury Bill Rate</a:t>
            </a:r>
            <a:r>
              <a:rPr lang="zh-TW" altLang="en-US" dirty="0"/>
              <a:t>當作無風險利率，計算</a:t>
            </a:r>
            <a:r>
              <a:rPr lang="en-US" altLang="zh-TW" dirty="0"/>
              <a:t>spread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Callable</a:t>
            </a:r>
            <a:r>
              <a:rPr lang="zh-TW" altLang="en-US" dirty="0"/>
              <a:t>的</a:t>
            </a:r>
            <a:r>
              <a:rPr lang="en-US" altLang="zh-TW" dirty="0"/>
              <a:t>spread</a:t>
            </a:r>
            <a:r>
              <a:rPr lang="zh-TW" altLang="en-US" dirty="0"/>
              <a:t>小於</a:t>
            </a:r>
            <a:r>
              <a:rPr lang="en-US" altLang="zh-TW" dirty="0"/>
              <a:t>noncallable</a:t>
            </a:r>
            <a:r>
              <a:rPr lang="zh-TW" altLang="en-US" dirty="0"/>
              <a:t>，代表此發行者可能利用發長</a:t>
            </a:r>
            <a:r>
              <a:rPr lang="en-US" altLang="zh-TW" dirty="0"/>
              <a:t>callable </a:t>
            </a:r>
            <a:r>
              <a:rPr lang="zh-TW" altLang="en-US" dirty="0"/>
              <a:t>來複製短債</a:t>
            </a:r>
          </a:p>
        </p:txBody>
      </p:sp>
    </p:spTree>
    <p:extLst>
      <p:ext uri="{BB962C8B-B14F-4D97-AF65-F5344CB8AC3E}">
        <p14:creationId xmlns:p14="http://schemas.microsoft.com/office/powerpoint/2010/main" val="481574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2A3F91C-5AFA-4892-8E9E-C5CEDE5EA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024"/>
            <a:ext cx="10515600" cy="896112"/>
          </a:xfrm>
        </p:spPr>
        <p:txBody>
          <a:bodyPr>
            <a:normAutofit fontScale="90000"/>
          </a:bodyPr>
          <a:lstStyle/>
          <a:p>
            <a:r>
              <a:rPr lang="en-US" altLang="zh-TW" dirty="0"/>
              <a:t>Callable bond spread</a:t>
            </a:r>
            <a:r>
              <a:rPr lang="zh-TW" altLang="en-US" dirty="0"/>
              <a:t>有低於</a:t>
            </a:r>
            <a:r>
              <a:rPr lang="en-US" altLang="zh-TW" dirty="0"/>
              <a:t>noncallable</a:t>
            </a:r>
            <a:r>
              <a:rPr lang="zh-TW" altLang="en-US" dirty="0"/>
              <a:t>的發行者</a:t>
            </a: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6EAC95F6-6EA2-4E13-AF6C-A95068DF49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0799279"/>
              </p:ext>
            </p:extLst>
          </p:nvPr>
        </p:nvGraphicFramePr>
        <p:xfrm>
          <a:off x="838200" y="1088136"/>
          <a:ext cx="10280904" cy="51631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72328">
                  <a:extLst>
                    <a:ext uri="{9D8B030D-6E8A-4147-A177-3AD203B41FA5}">
                      <a16:colId xmlns:a16="http://schemas.microsoft.com/office/drawing/2014/main" val="73987405"/>
                    </a:ext>
                  </a:extLst>
                </a:gridCol>
                <a:gridCol w="2267712">
                  <a:extLst>
                    <a:ext uri="{9D8B030D-6E8A-4147-A177-3AD203B41FA5}">
                      <a16:colId xmlns:a16="http://schemas.microsoft.com/office/drawing/2014/main" val="2245464689"/>
                    </a:ext>
                  </a:extLst>
                </a:gridCol>
                <a:gridCol w="2340864">
                  <a:extLst>
                    <a:ext uri="{9D8B030D-6E8A-4147-A177-3AD203B41FA5}">
                      <a16:colId xmlns:a16="http://schemas.microsoft.com/office/drawing/2014/main" val="2336093791"/>
                    </a:ext>
                  </a:extLst>
                </a:gridCol>
              </a:tblGrid>
              <a:tr h="375029">
                <a:tc>
                  <a:txBody>
                    <a:bodyPr/>
                    <a:lstStyle/>
                    <a:p>
                      <a:r>
                        <a:rPr lang="en-US" altLang="zh-TW" dirty="0"/>
                        <a:t>Issuer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/>
                        <a:t>Industry group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853910"/>
                  </a:ext>
                </a:extLst>
              </a:tr>
              <a:tr h="37502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GEORGIA PAC CORP</a:t>
                      </a: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Industrial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Manufacturing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19042569"/>
                  </a:ext>
                </a:extLst>
              </a:tr>
              <a:tr h="37502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SMITHFIELD FOODS INC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7632117"/>
                  </a:ext>
                </a:extLst>
              </a:tr>
              <a:tr h="37502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KROGER CO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2400" b="0" dirty="0">
                          <a:latin typeface="+mn-lt"/>
                          <a:ea typeface="+mn-ea"/>
                        </a:rPr>
                        <a:t>Retail</a:t>
                      </a:r>
                      <a:endParaRPr lang="zh-TW" altLang="en-US" sz="2400" b="0" dirty="0">
                        <a:latin typeface="+mn-lt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87244164"/>
                  </a:ext>
                </a:extLst>
              </a:tr>
              <a:tr h="3903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ROYAL BK CDA</a:t>
                      </a:r>
                    </a:p>
                  </a:txBody>
                  <a:tcPr marL="9525" marR="9525" marT="9525" marB="0" anchor="ctr"/>
                </a:tc>
                <a:tc rowSpan="7"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Finance</a:t>
                      </a:r>
                    </a:p>
                  </a:txBody>
                  <a:tcPr marL="9525" marR="9525" marT="9525" marB="0" anchor="ctr"/>
                </a:tc>
                <a:tc rowSpan="4">
                  <a:txBody>
                    <a:bodyPr/>
                    <a:lstStyle/>
                    <a:p>
                      <a:pPr algn="l"/>
                      <a:r>
                        <a:rPr lang="en-US" altLang="zh-TW" sz="2400" b="0" dirty="0">
                          <a:latin typeface="+mn-lt"/>
                          <a:ea typeface="+mn-ea"/>
                        </a:rPr>
                        <a:t>Banking</a:t>
                      </a:r>
                      <a:endParaRPr lang="zh-TW" altLang="en-US" sz="2400" b="0" dirty="0">
                        <a:latin typeface="+mn-lt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6057904"/>
                  </a:ext>
                </a:extLst>
              </a:tr>
              <a:tr h="3903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BARCLAYS BK PLC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zh-TW" altLang="en-US" b="0" dirty="0">
                        <a:latin typeface="+mn-lt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2283394"/>
                  </a:ext>
                </a:extLst>
              </a:tr>
              <a:tr h="3903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J P MORGAN CHASE &amp; CO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zh-TW" altLang="en-US" b="0" dirty="0">
                        <a:latin typeface="+mn-lt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9581261"/>
                  </a:ext>
                </a:extLst>
              </a:tr>
              <a:tr h="3903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HSBC USA INC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zh-TW" altLang="en-US" b="0" dirty="0">
                        <a:latin typeface="+mn-lt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0044586"/>
                  </a:ext>
                </a:extLst>
              </a:tr>
              <a:tr h="3903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GENERAL MTRS ACCEP CORP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zh-TW" sz="2400" b="0" dirty="0">
                          <a:latin typeface="+mn-lt"/>
                          <a:ea typeface="+mn-ea"/>
                        </a:rPr>
                        <a:t>Credit/Financing</a:t>
                      </a:r>
                      <a:endParaRPr lang="zh-TW" altLang="en-US" sz="2400" b="0" dirty="0">
                        <a:latin typeface="+mn-lt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4373377"/>
                  </a:ext>
                </a:extLst>
              </a:tr>
              <a:tr h="3903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LEHMAN BROS HLDGS INC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altLang="zh-TW" sz="2400" b="0" dirty="0">
                          <a:latin typeface="+mn-lt"/>
                          <a:ea typeface="+mn-ea"/>
                        </a:rPr>
                        <a:t>Financial Service</a:t>
                      </a:r>
                      <a:endParaRPr lang="zh-TW" altLang="en-US" sz="2400" b="0" dirty="0">
                        <a:latin typeface="+mn-lt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27660593"/>
                  </a:ext>
                </a:extLst>
              </a:tr>
              <a:tr h="3903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GOLDMAN SACHS GROUP INC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zh-TW" altLang="en-US" b="0" dirty="0">
                        <a:latin typeface="+mn-lt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47564"/>
                  </a:ext>
                </a:extLst>
              </a:tr>
              <a:tr h="3903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PUBLIC SVC ELEC &amp; GAS CO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Utility</a:t>
                      </a: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altLang="zh-TW" sz="2400" b="0" dirty="0">
                          <a:latin typeface="+mn-lt"/>
                          <a:ea typeface="+mn-ea"/>
                        </a:rPr>
                        <a:t>Electric</a:t>
                      </a:r>
                      <a:endParaRPr lang="zh-TW" altLang="en-US" sz="2400" b="0" dirty="0">
                        <a:latin typeface="+mn-lt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6325287"/>
                  </a:ext>
                </a:extLst>
              </a:tr>
              <a:tr h="390399"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 panose="02020500000000000000" pitchFamily="18" charset="-120"/>
                        </a:rPr>
                        <a:t>OLD DOMINION ELEC COOP</a:t>
                      </a: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zh-TW" altLang="en-US" sz="1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b="0">
                        <a:latin typeface="+mn-lt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32805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7807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C0A731F5-894C-4508-9968-AEDBB15658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</p:spPr>
      </p:pic>
    </p:spTree>
    <p:extLst>
      <p:ext uri="{BB962C8B-B14F-4D97-AF65-F5344CB8AC3E}">
        <p14:creationId xmlns:p14="http://schemas.microsoft.com/office/powerpoint/2010/main" val="1307583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B1624F7-74AC-4D4A-8542-BD2BA5AC5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5231"/>
            <a:ext cx="10515600" cy="4161732"/>
          </a:xfrm>
        </p:spPr>
        <p:txBody>
          <a:bodyPr/>
          <a:lstStyle/>
          <a:p>
            <a:r>
              <a:rPr lang="zh-TW" altLang="en-US" dirty="0"/>
              <a:t>擴大時間範圍</a:t>
            </a:r>
            <a:r>
              <a:rPr lang="en-US" altLang="zh-TW" dirty="0"/>
              <a:t>(1990~)</a:t>
            </a:r>
          </a:p>
          <a:p>
            <a:r>
              <a:rPr lang="zh-TW" altLang="en-US" dirty="0"/>
              <a:t>多下載</a:t>
            </a:r>
            <a:r>
              <a:rPr lang="en-US" altLang="zh-TW" dirty="0"/>
              <a:t>offering price </a:t>
            </a:r>
            <a:r>
              <a:rPr lang="zh-TW" altLang="en-US" dirty="0"/>
              <a:t>與</a:t>
            </a:r>
            <a:r>
              <a:rPr lang="en-US" altLang="zh-TW" dirty="0"/>
              <a:t>coupon rate</a:t>
            </a:r>
            <a:r>
              <a:rPr lang="zh-TW" altLang="en-US" dirty="0"/>
              <a:t>來獲得</a:t>
            </a:r>
            <a:r>
              <a:rPr lang="en-US" altLang="zh-TW" dirty="0"/>
              <a:t>offering yield</a:t>
            </a:r>
          </a:p>
          <a:p>
            <a:r>
              <a:rPr lang="zh-TW" altLang="en-US" dirty="0"/>
              <a:t>分為</a:t>
            </a:r>
            <a:r>
              <a:rPr lang="en-US" altLang="zh-TW" dirty="0"/>
              <a:t>industrial, utility, finance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22640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270</Words>
  <Application>Microsoft Office PowerPoint</Application>
  <PresentationFormat>寬螢幕</PresentationFormat>
  <Paragraphs>50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佈景主題</vt:lpstr>
      <vt:lpstr>Same Offering Date callable and noncallable spread</vt:lpstr>
      <vt:lpstr>Step1:取出符合條件之債券</vt:lpstr>
      <vt:lpstr>Step2:留下有資料且有callable &amp; noncallable</vt:lpstr>
      <vt:lpstr>Step3:計算spread</vt:lpstr>
      <vt:lpstr>Callable bond spread有低於noncallable的發行者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Same Offering Date</dc:title>
  <dc:creator>USER</dc:creator>
  <cp:lastModifiedBy>USER</cp:lastModifiedBy>
  <cp:revision>18</cp:revision>
  <dcterms:created xsi:type="dcterms:W3CDTF">2020-12-08T09:02:15Z</dcterms:created>
  <dcterms:modified xsi:type="dcterms:W3CDTF">2020-12-15T12:40:30Z</dcterms:modified>
</cp:coreProperties>
</file>